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8" r:id="rId9"/>
    <p:sldId id="263" r:id="rId10"/>
    <p:sldId id="265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7" d="100"/>
          <a:sy n="67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305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415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135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135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65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65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210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  <a:p>
            <a:pPr lvl="1" eaLnBrk="1" latinLnBrk="0" hangingPunct="1"/>
            <a:r>
              <a:rPr kumimoji="0" lang="ru-RU" smtClean="0"/>
              <a:t>Второй уровень</a:t>
            </a:r>
            <a:endParaRPr kumimoji="0" lang="ru-RU" smtClean="0"/>
          </a:p>
          <a:p>
            <a:pPr lvl="2" eaLnBrk="1" latinLnBrk="0" hangingPunct="1"/>
            <a:r>
              <a:rPr kumimoji="0" lang="ru-RU" smtClean="0"/>
              <a:t>Третий уровень</a:t>
            </a:r>
            <a:endParaRPr kumimoji="0" lang="ru-RU" smtClean="0"/>
          </a:p>
          <a:p>
            <a:pPr lvl="3" eaLnBrk="1" latinLnBrk="0" hangingPunct="1"/>
            <a:r>
              <a:rPr kumimoji="0" lang="ru-RU" smtClean="0"/>
              <a:t>Четвертый уровень</a:t>
            </a:r>
            <a:endParaRPr kumimoji="0" lang="ru-RU" smtClean="0"/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fld id="{A483448D-3A78-4528-A469-B745A65DA480}" type="slidenum">
              <a:rPr lang="en-US" smtClean="0"/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83210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 panose="05020102010507070707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490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 panose="020B0604030504040204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7095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 panose="05020102010507070707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990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575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8945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425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457200"/>
            <a:ext cx="7772400" cy="27432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Особенности составления психолого-педагогической характеристики для </a:t>
            </a:r>
            <a:r>
              <a:rPr lang="ru-RU" sz="3200" dirty="0" err="1" smtClean="0"/>
              <a:t>предоставления</a:t>
            </a: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3200" dirty="0" smtClean="0"/>
              <a:t>психолого-медико-педагогической </a:t>
            </a:r>
            <a:r>
              <a:rPr lang="ru-RU" sz="3200" b="1" dirty="0" smtClean="0"/>
              <a:t>консультации</a:t>
            </a:r>
            <a:r>
              <a:rPr lang="ru-RU" sz="3200" dirty="0" smtClean="0"/>
              <a:t> (ПМПК) 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2000" y="4419600"/>
            <a:ext cx="8077200" cy="2114104"/>
          </a:xfrm>
        </p:spPr>
        <p:txBody>
          <a:bodyPr>
            <a:normAutofit fontScale="92500" lnSpcReduction="20000"/>
          </a:bodyPr>
          <a:lstStyle/>
          <a:p>
            <a:pPr algn="r"/>
            <a:endParaRPr lang="ru-RU" dirty="0" smtClean="0"/>
          </a:p>
          <a:p>
            <a:pPr algn="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Леонова Лариса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</a:rPr>
              <a:t>Брониславовна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endParaRPr lang="ru-RU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учитель-логопед </a:t>
            </a:r>
            <a:endParaRPr lang="ru-RU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КГУ «Межрайонная ПМПК, г.Кокшетау», </a:t>
            </a:r>
            <a:endParaRPr lang="ru-RU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магистр специального </a:t>
            </a:r>
            <a:endParaRPr lang="ru-RU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(дефектологического) образования 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05535" y="197485"/>
            <a:ext cx="7268210" cy="65049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552688" cy="1249362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2700" dirty="0" smtClean="0"/>
            </a:br>
            <a:r>
              <a:rPr lang="ru-RU" sz="2700" dirty="0" smtClean="0"/>
              <a:t>Структура характеристики</a:t>
            </a:r>
            <a:br>
              <a:rPr lang="ru-RU" sz="2700" dirty="0" smtClean="0"/>
            </a:br>
            <a:r>
              <a:rPr lang="ru-RU" sz="2700" dirty="0" smtClean="0"/>
              <a:t>на обучающегося </a:t>
            </a:r>
            <a:br>
              <a:rPr lang="ru-RU" sz="2700" dirty="0" smtClean="0"/>
            </a:br>
            <a:r>
              <a:rPr lang="ru-RU" sz="2700" dirty="0" smtClean="0"/>
              <a:t> </a:t>
            </a:r>
            <a:r>
              <a:rPr lang="ru-RU" sz="2700" b="1" dirty="0" smtClean="0"/>
              <a:t>Психолого-педагогическая характеристика на …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71600"/>
            <a:ext cx="8564880" cy="5486400"/>
          </a:xfrm>
        </p:spPr>
        <p:txBody>
          <a:bodyPr>
            <a:normAutofit fontScale="85000" lnSpcReduction="20000"/>
          </a:bodyPr>
          <a:lstStyle/>
          <a:p>
            <a:r>
              <a:rPr lang="ru-RU" sz="1800" b="1" dirty="0" smtClean="0"/>
              <a:t>ФИО, дата рождения, группа /класс</a:t>
            </a:r>
            <a:endParaRPr lang="ru-RU" sz="1800" b="1" dirty="0" smtClean="0"/>
          </a:p>
          <a:p>
            <a:r>
              <a:rPr lang="ru-RU" sz="1800" b="1" i="1" dirty="0" smtClean="0"/>
              <a:t>1. Общие сведения:</a:t>
            </a:r>
            <a:endParaRPr lang="ru-RU" sz="1800" b="1" dirty="0" smtClean="0"/>
          </a:p>
          <a:p>
            <a:r>
              <a:rPr lang="ru-RU" sz="1800" dirty="0" smtClean="0"/>
              <a:t>-дата поступления в образовательную организацию;</a:t>
            </a:r>
            <a:endParaRPr lang="ru-RU" sz="1800" dirty="0" smtClean="0"/>
          </a:p>
          <a:p>
            <a:r>
              <a:rPr lang="ru-RU" sz="1800" dirty="0" smtClean="0"/>
              <a:t>-программа обучения (полное название):</a:t>
            </a:r>
            <a:endParaRPr lang="ru-RU" sz="1800" dirty="0" smtClean="0"/>
          </a:p>
          <a:p>
            <a:r>
              <a:rPr lang="ru-RU" sz="1800" dirty="0" smtClean="0"/>
              <a:t>-форма организации образования:</a:t>
            </a:r>
            <a:r>
              <a:rPr lang="ru-RU" sz="1800" i="1" dirty="0" smtClean="0"/>
              <a:t> </a:t>
            </a:r>
            <a:endParaRPr lang="ru-RU" sz="1800" dirty="0" smtClean="0"/>
          </a:p>
          <a:p>
            <a:r>
              <a:rPr lang="ru-RU" sz="1800" i="1" dirty="0" smtClean="0"/>
              <a:t>Класс:</a:t>
            </a:r>
            <a:r>
              <a:rPr lang="ru-RU" sz="1800" dirty="0" smtClean="0"/>
              <a:t> общеобразовательный, отдельный для обучающихся с …., на дому.</a:t>
            </a:r>
            <a:endParaRPr lang="ru-RU" sz="1800" dirty="0" smtClean="0"/>
          </a:p>
          <a:p>
            <a:r>
              <a:rPr lang="ru-RU" sz="1800" b="1" i="1" dirty="0" smtClean="0"/>
              <a:t>2.  Факты, способные повлиять на поведение и успеваемость ребенка:</a:t>
            </a:r>
            <a:endParaRPr lang="ru-RU" sz="1800" b="1" dirty="0" smtClean="0"/>
          </a:p>
          <a:p>
            <a:r>
              <a:rPr lang="ru-RU" sz="1800" dirty="0" smtClean="0"/>
              <a:t>- </a:t>
            </a:r>
            <a:r>
              <a:rPr lang="ru-RU" sz="1800" b="1" i="1" dirty="0" smtClean="0"/>
              <a:t>в образовательной организации</a:t>
            </a:r>
            <a:r>
              <a:rPr lang="ru-RU" sz="1800" dirty="0" smtClean="0"/>
              <a:t> (причины перехода из одной образовательной организации в другую, перевода в состав другого класса, замены учителя – однократная, повторная);</a:t>
            </a:r>
            <a:endParaRPr lang="ru-RU" sz="1800" dirty="0" smtClean="0"/>
          </a:p>
          <a:p>
            <a:r>
              <a:rPr lang="ru-RU" sz="1800" dirty="0" smtClean="0"/>
              <a:t>-межличностные конфликты в среде сверстников,</a:t>
            </a:r>
            <a:r>
              <a:rPr lang="ru-RU" sz="1800" b="1" dirty="0" smtClean="0"/>
              <a:t> </a:t>
            </a:r>
            <a:r>
              <a:rPr lang="ru-RU" sz="1800" dirty="0" smtClean="0"/>
              <a:t>конфликт семьи с  образовательной организацией;</a:t>
            </a:r>
            <a:endParaRPr lang="ru-RU" sz="1800" dirty="0" smtClean="0"/>
          </a:p>
          <a:p>
            <a:r>
              <a:rPr lang="ru-RU" sz="1800" dirty="0" smtClean="0"/>
              <a:t>-обучение на основе</a:t>
            </a:r>
            <a:r>
              <a:rPr lang="ru-RU" sz="1800" b="1" dirty="0" smtClean="0"/>
              <a:t>: </a:t>
            </a:r>
            <a:r>
              <a:rPr lang="ru-RU" sz="1800" dirty="0" smtClean="0"/>
              <a:t>общеобразовательной, специальной программы, индивидуального учебного плана, надомное обучение, повторное обучение;</a:t>
            </a:r>
            <a:endParaRPr lang="ru-RU" sz="1800" dirty="0" smtClean="0"/>
          </a:p>
          <a:p>
            <a:r>
              <a:rPr lang="ru-RU" sz="1800" dirty="0" smtClean="0"/>
              <a:t>-наличие частых пропусков учебных занятий: указать по какой причине;</a:t>
            </a:r>
            <a:endParaRPr lang="ru-RU" sz="1800" dirty="0" smtClean="0"/>
          </a:p>
          <a:p>
            <a:r>
              <a:rPr lang="ru-RU" sz="1800" dirty="0" smtClean="0"/>
              <a:t>-состав семьи</a:t>
            </a:r>
            <a:r>
              <a:rPr lang="ru-RU" sz="1800" b="1" dirty="0" smtClean="0"/>
              <a:t> </a:t>
            </a:r>
            <a:r>
              <a:rPr lang="ru-RU" sz="1800" dirty="0" smtClean="0"/>
              <a:t>(перечислить, с кем проживает </a:t>
            </a:r>
            <a:r>
              <a:rPr lang="ru-RU" sz="1800" dirty="0" err="1" smtClean="0"/>
              <a:t>ребенок-родственные</a:t>
            </a:r>
            <a:r>
              <a:rPr lang="ru-RU" sz="1800" dirty="0" smtClean="0"/>
              <a:t> отношения, количество детей и взрослых);</a:t>
            </a:r>
            <a:endParaRPr lang="ru-RU" sz="1800" dirty="0" smtClean="0"/>
          </a:p>
          <a:p>
            <a:r>
              <a:rPr lang="ru-RU" sz="1800" dirty="0" smtClean="0"/>
              <a:t>-</a:t>
            </a:r>
            <a:r>
              <a:rPr lang="ru-RU" sz="1800" b="1" i="1" dirty="0" smtClean="0"/>
              <a:t>трудности, переживаемые в семье</a:t>
            </a:r>
            <a:r>
              <a:rPr lang="ru-RU" sz="1800" dirty="0" smtClean="0"/>
              <a:t> (материальные, хроническая </a:t>
            </a:r>
            <a:r>
              <a:rPr lang="ru-RU" sz="1800" dirty="0" err="1" smtClean="0"/>
              <a:t>психотравматизация</a:t>
            </a:r>
            <a:r>
              <a:rPr lang="ru-RU" sz="1800" dirty="0" smtClean="0"/>
              <a:t>, особо отмечается наличие жестокого отношения к ребёнку, факт проживания с ребёнком родственников с асоциальным или </a:t>
            </a:r>
            <a:r>
              <a:rPr lang="ru-RU" sz="1800" dirty="0" err="1" smtClean="0"/>
              <a:t>антисоциальным</a:t>
            </a:r>
            <a:r>
              <a:rPr lang="ru-RU" sz="1800" dirty="0" smtClean="0"/>
              <a:t> поведением, психическими расстройствами – в том числе братья, сестры с нарушениями развития, а также переезд в другие </a:t>
            </a:r>
            <a:r>
              <a:rPr lang="ru-RU" sz="1800" dirty="0" err="1" smtClean="0"/>
              <a:t>социокультурные</a:t>
            </a:r>
            <a:r>
              <a:rPr lang="ru-RU" sz="1800" dirty="0" smtClean="0"/>
              <a:t> условия менее, чем 3 года назад, плохое владение русским языком одного или нескольких членов семьи, больше всего занимающегося с ребёнком).</a:t>
            </a:r>
            <a:endParaRPr lang="ru-RU" sz="1800" dirty="0" smtClean="0"/>
          </a:p>
          <a:p>
            <a:endParaRPr lang="ru-RU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228600"/>
            <a:ext cx="8552688" cy="6477000"/>
          </a:xfrm>
        </p:spPr>
        <p:txBody>
          <a:bodyPr>
            <a:noAutofit/>
          </a:bodyPr>
          <a:lstStyle/>
          <a:p>
            <a:r>
              <a:rPr lang="ru-RU" sz="1400" b="1" i="1" dirty="0" smtClean="0"/>
              <a:t>3. Информация об условиях и результатах образования ребёнка в образовательной организации</a:t>
            </a:r>
            <a:r>
              <a:rPr lang="ru-RU" sz="1400" i="1" dirty="0" smtClean="0"/>
              <a:t>:</a:t>
            </a:r>
            <a:endParaRPr lang="ru-RU" sz="1400" i="1" dirty="0" smtClean="0"/>
          </a:p>
          <a:p>
            <a:endParaRPr lang="ru-RU" sz="1400" dirty="0" smtClean="0"/>
          </a:p>
          <a:p>
            <a:r>
              <a:rPr lang="ru-RU" sz="1600" dirty="0" smtClean="0"/>
              <a:t>-краткая характеристика </a:t>
            </a:r>
            <a:r>
              <a:rPr lang="ru-RU" sz="1600" b="1" dirty="0" smtClean="0"/>
              <a:t>познавательного, речевого, двигательного </a:t>
            </a:r>
            <a:r>
              <a:rPr lang="ru-RU" sz="1600" dirty="0" smtClean="0">
                <a:sym typeface="+mn-ea"/>
              </a:rPr>
              <a:t>(для детей с интеллектуальными нарушениями, ЗПР),</a:t>
            </a:r>
            <a:r>
              <a:rPr lang="ru-RU" sz="1600" b="1" dirty="0" smtClean="0"/>
              <a:t> коммуникативно-личностного </a:t>
            </a:r>
            <a:r>
              <a:rPr lang="ru-RU" sz="1600" dirty="0" smtClean="0">
                <a:sym typeface="+mn-ea"/>
              </a:rPr>
              <a:t>(для детей с </a:t>
            </a:r>
            <a:r>
              <a:rPr lang="ru-RU" sz="1600" dirty="0" err="1" smtClean="0">
                <a:sym typeface="+mn-ea"/>
              </a:rPr>
              <a:t>девиантным</a:t>
            </a:r>
            <a:r>
              <a:rPr lang="ru-RU" sz="1600" dirty="0" smtClean="0">
                <a:sym typeface="+mn-ea"/>
              </a:rPr>
              <a:t> (общественно-опасным) поведением), аутизмом и трудностями общения и социального взаимодействия) развития ребёнка </a:t>
            </a:r>
            <a:r>
              <a:rPr lang="ru-RU" sz="1600" dirty="0" smtClean="0"/>
              <a:t>на момент поступления в образовательную организацию: качественное соотношение с возрастными нормами развития (значительно отставало, отставало, частично опережало);</a:t>
            </a:r>
            <a:endParaRPr lang="ru-RU" sz="1600" dirty="0" smtClean="0"/>
          </a:p>
          <a:p>
            <a:r>
              <a:rPr lang="ru-RU" sz="1600" dirty="0" smtClean="0"/>
              <a:t>-динамика (показатели) деятельности (практической, продуктивной) за период нахождения в образовательной организации;</a:t>
            </a:r>
            <a:endParaRPr lang="ru-RU" sz="1600" dirty="0" smtClean="0"/>
          </a:p>
          <a:p>
            <a:r>
              <a:rPr lang="ru-RU" sz="1600" dirty="0" smtClean="0"/>
              <a:t>-динамика освоения программного материала:</a:t>
            </a:r>
            <a:endParaRPr lang="ru-RU" sz="1600" dirty="0" smtClean="0"/>
          </a:p>
          <a:p>
            <a:r>
              <a:rPr lang="ru-RU" sz="1600" dirty="0" smtClean="0"/>
              <a:t>      а. программа, по которой обучается ребёнок: </a:t>
            </a:r>
            <a:endParaRPr lang="ru-RU" sz="1600" dirty="0" smtClean="0"/>
          </a:p>
          <a:p>
            <a:r>
              <a:rPr lang="ru-RU" sz="1600" dirty="0" smtClean="0"/>
              <a:t>б. соответствие объёма знаний, умений и навыков в отдельных образовательных областях требованиям программы -особенности, влияющие на результативность обучения: </a:t>
            </a:r>
            <a:endParaRPr lang="ru-RU" sz="1600" dirty="0" smtClean="0"/>
          </a:p>
          <a:p>
            <a:r>
              <a:rPr lang="ru-RU" sz="1600" dirty="0" smtClean="0"/>
              <a:t>     а. мотивация к обучению (фактически не проявляется, недостаточная, нестабильная); </a:t>
            </a:r>
            <a:endParaRPr lang="ru-RU" sz="1600" dirty="0" smtClean="0"/>
          </a:p>
          <a:p>
            <a:r>
              <a:rPr lang="ru-RU" sz="1600" dirty="0" smtClean="0"/>
              <a:t>     б. </a:t>
            </a:r>
            <a:r>
              <a:rPr lang="ru-RU" sz="1600" dirty="0" err="1" smtClean="0"/>
              <a:t>сензитивность</a:t>
            </a:r>
            <a:r>
              <a:rPr lang="ru-RU" sz="1600" dirty="0" smtClean="0"/>
              <a:t> в отношениях с педагогами в учебной деятельности (на критику обижается, даёт аффективную вспышку протеста, прекращает деятельность, фактически не реагирует, другое);</a:t>
            </a:r>
            <a:endParaRPr lang="ru-RU" sz="1600" dirty="0" smtClean="0"/>
          </a:p>
          <a:p>
            <a:r>
              <a:rPr lang="ru-RU" sz="1600" dirty="0" smtClean="0"/>
              <a:t>     в. качество деятельности (при этом ухудшается, остаётся без изменений, снижается);</a:t>
            </a:r>
            <a:endParaRPr lang="ru-RU" sz="1600" dirty="0" smtClean="0"/>
          </a:p>
          <a:p>
            <a:r>
              <a:rPr lang="ru-RU" sz="1600" dirty="0" smtClean="0"/>
              <a:t>     г. эмоциональная напряжённость при необходимости публичного ответа, выполнения контрольной работы (высокая, неравномерная, нестабильная, не выявляется);</a:t>
            </a:r>
            <a:endParaRPr lang="ru-RU" sz="1600" dirty="0" smtClean="0"/>
          </a:p>
          <a:p>
            <a:r>
              <a:rPr lang="ru-RU" sz="1600" dirty="0" smtClean="0"/>
              <a:t>     д. истощаемость (высокая, с очевидным снижением качества деятельности, умеренная, незначительная).</a:t>
            </a:r>
            <a:endParaRPr lang="ru-RU" sz="16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04800"/>
            <a:ext cx="8628888" cy="6248400"/>
          </a:xfrm>
        </p:spPr>
        <p:txBody>
          <a:bodyPr>
            <a:normAutofit fontScale="92500"/>
          </a:bodyPr>
          <a:lstStyle/>
          <a:p>
            <a:r>
              <a:rPr lang="ru-RU" sz="1800" b="1" i="1" dirty="0" smtClean="0"/>
              <a:t>4. Отношение семьи к трудностям ребёнка (от игнорирования до готовности</a:t>
            </a:r>
            <a:r>
              <a:rPr lang="ru-RU" sz="1800" b="1" dirty="0" smtClean="0"/>
              <a:t> к сотрудничеству</a:t>
            </a:r>
            <a:r>
              <a:rPr lang="ru-RU" sz="1800" dirty="0" smtClean="0"/>
              <a:t>); наличие других родственников или близких людей, пытающихся оказать поддержку; </a:t>
            </a:r>
            <a:r>
              <a:rPr lang="ru-RU" sz="1800" dirty="0" smtClean="0">
                <a:sym typeface="+mn-ea"/>
              </a:rPr>
              <a:t>выполнение домашних заданий; </a:t>
            </a:r>
            <a:r>
              <a:rPr lang="ru-RU" sz="1800" dirty="0" smtClean="0"/>
              <a:t>факты дополнительных (оплачиваемых родителями) занятий с ребёнком (занятия с логопедом, дефектологом, психологом, репетиторство).</a:t>
            </a:r>
            <a:endParaRPr lang="ru-RU" sz="1800" dirty="0" smtClean="0"/>
          </a:p>
          <a:p>
            <a:r>
              <a:rPr lang="ru-RU" sz="1800" b="1" i="1" dirty="0" smtClean="0"/>
              <a:t>5. Получаемая коррекционно-развивающая, психолого-педагогическая помощь</a:t>
            </a:r>
            <a:r>
              <a:rPr lang="ru-RU" sz="1800" b="1" dirty="0" smtClean="0"/>
              <a:t> (конкретизировать)</a:t>
            </a:r>
            <a:r>
              <a:rPr lang="ru-RU" sz="1800" dirty="0" smtClean="0"/>
              <a:t>: занятия с логопедом, дефектологом, психологом, учителем начальных классов – указать длительность, когда начались, закончились занятия, регулярность этих занятий, </a:t>
            </a:r>
            <a:endParaRPr lang="ru-RU" sz="1800" dirty="0" smtClean="0"/>
          </a:p>
          <a:p>
            <a:r>
              <a:rPr lang="ru-RU" sz="1800" b="1" i="1" dirty="0" smtClean="0"/>
              <a:t>6. </a:t>
            </a:r>
            <a:r>
              <a:rPr lang="ru-RU" sz="1800" b="1" i="1" dirty="0" smtClean="0">
                <a:sym typeface="+mn-ea"/>
              </a:rPr>
              <a:t>Отношение к педагогическим воздействиям </a:t>
            </a:r>
            <a:r>
              <a:rPr lang="ru-RU" sz="1800" dirty="0" smtClean="0">
                <a:sym typeface="+mn-ea"/>
              </a:rPr>
              <a:t>(описать реакцию на педагогическое воздействие).</a:t>
            </a:r>
            <a:endParaRPr lang="ru-RU" sz="1800" dirty="0" smtClean="0">
              <a:sym typeface="+mn-ea"/>
            </a:endParaRPr>
          </a:p>
          <a:p>
            <a:r>
              <a:rPr lang="ru-RU" sz="1800" b="1" i="1" dirty="0" smtClean="0">
                <a:sym typeface="+mn-ea"/>
              </a:rPr>
              <a:t>7. </a:t>
            </a:r>
            <a:r>
              <a:rPr lang="ru-RU" sz="1800" b="1" i="1" dirty="0" smtClean="0"/>
              <a:t> </a:t>
            </a:r>
            <a:r>
              <a:rPr lang="ru-RU" sz="1800" b="1" i="1" dirty="0" smtClean="0">
                <a:sym typeface="+mn-ea"/>
              </a:rPr>
              <a:t>Отношение к учебе</a:t>
            </a:r>
            <a:r>
              <a:rPr lang="ru-RU" sz="1800" dirty="0" smtClean="0">
                <a:sym typeface="+mn-ea"/>
              </a:rPr>
              <a:t> (наличие предпочитаемых предметов, наличие любимых учителей).</a:t>
            </a:r>
            <a:endParaRPr lang="ru-RU" sz="1800" dirty="0" smtClean="0"/>
          </a:p>
          <a:p>
            <a:r>
              <a:rPr lang="ru-RU" sz="1800" b="1" i="1" dirty="0" smtClean="0"/>
              <a:t>8. </a:t>
            </a:r>
            <a:r>
              <a:rPr lang="ru-RU" sz="1800" b="1" i="1" dirty="0" smtClean="0">
                <a:sym typeface="+mn-ea"/>
              </a:rPr>
              <a:t>Характеристики взросления</a:t>
            </a:r>
            <a:r>
              <a:rPr lang="ru-RU" sz="1800" dirty="0" smtClean="0">
                <a:sym typeface="+mn-ea"/>
              </a:rPr>
              <a:t>: хобби, увлечения, интересы (перечислить, отразить  их значимость для ребёнка, ситуативность, постоянство пристрастий, возможно наличие травмирующих переживаний, например, запрет родителей, исключение из секции, нехватка средств и т.п.).</a:t>
            </a:r>
            <a:endParaRPr lang="ru-RU" sz="1800" dirty="0" smtClean="0"/>
          </a:p>
          <a:p>
            <a:r>
              <a:rPr lang="ru-RU" sz="1800" b="1" i="1" dirty="0" smtClean="0"/>
              <a:t>9. Характер общения со сверстниками</a:t>
            </a:r>
            <a:r>
              <a:rPr lang="ru-RU" sz="1800" dirty="0" smtClean="0"/>
              <a:t>(отвергаемый или оттесненный, изолированный по собственному желанию, неформальный лидер). Значимость общения со сверстниками в системе ценностей обучающегося (приоритетная, второстепенная). Значимость виртуального общения в системе ценностей ребёнка (сколько времени, по его собственному мнению, проводит в социальных сетях).</a:t>
            </a:r>
            <a:endParaRPr lang="ru-RU" sz="1800" dirty="0" smtClean="0"/>
          </a:p>
          <a:p>
            <a:endParaRPr lang="ru-RU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228600"/>
            <a:ext cx="8552688" cy="6324600"/>
          </a:xfrm>
        </p:spPr>
        <p:txBody>
          <a:bodyPr>
            <a:normAutofit/>
          </a:bodyPr>
          <a:lstStyle/>
          <a:p>
            <a:r>
              <a:rPr lang="ru-RU" sz="1600" b="1" i="1" dirty="0" smtClean="0"/>
              <a:t>10. Способность критически оценивать поступки свои</a:t>
            </a:r>
            <a:r>
              <a:rPr lang="ru-RU" sz="1600" b="1" dirty="0" smtClean="0"/>
              <a:t> </a:t>
            </a:r>
            <a:r>
              <a:rPr lang="ru-RU" sz="1600" b="1" i="1" dirty="0" smtClean="0"/>
              <a:t>и окружающих</a:t>
            </a:r>
            <a:r>
              <a:rPr lang="ru-RU" sz="1600" i="1" dirty="0" smtClean="0"/>
              <a:t>, </a:t>
            </a:r>
            <a:r>
              <a:rPr lang="ru-RU" sz="1600" dirty="0" smtClean="0"/>
              <a:t>в том числе антиобщественные проявления (не сформирована, сформирована недостаточно, сформирована на словах). </a:t>
            </a:r>
            <a:r>
              <a:rPr lang="ru-RU" sz="1600" dirty="0" err="1" smtClean="0"/>
              <a:t>Сформированность</a:t>
            </a:r>
            <a:r>
              <a:rPr lang="ru-RU" sz="1600" dirty="0" smtClean="0"/>
              <a:t> самосознания, самооценки.</a:t>
            </a:r>
            <a:endParaRPr lang="ru-RU" sz="1600" dirty="0" smtClean="0"/>
          </a:p>
          <a:p>
            <a:r>
              <a:rPr lang="ru-RU" sz="1600" b="1" i="1" dirty="0" smtClean="0"/>
              <a:t>11. Отношения с семьей</a:t>
            </a:r>
            <a:r>
              <a:rPr lang="ru-RU" sz="1600" b="1" dirty="0" smtClean="0"/>
              <a:t>: </a:t>
            </a:r>
            <a:r>
              <a:rPr lang="ru-RU" sz="1600" dirty="0" smtClean="0"/>
              <a:t>описание известных педагогам фактов – кого слушается, к кому привязан, эмоциональная связь с семьей ухудшена, утрачена.</a:t>
            </a:r>
            <a:endParaRPr lang="ru-RU" sz="1600" dirty="0" smtClean="0"/>
          </a:p>
          <a:p>
            <a:r>
              <a:rPr lang="ru-RU" sz="1600" b="1" i="1" dirty="0" smtClean="0"/>
              <a:t>12. Поведенческие девиации:</a:t>
            </a:r>
            <a:endParaRPr lang="ru-RU" sz="1600" b="1" dirty="0" smtClean="0"/>
          </a:p>
          <a:p>
            <a:r>
              <a:rPr lang="ru-RU" sz="1600" dirty="0" smtClean="0"/>
              <a:t>      -совершенные в прошлом или текущие правонарушения;</a:t>
            </a:r>
            <a:endParaRPr lang="ru-RU" sz="1600" dirty="0" smtClean="0"/>
          </a:p>
          <a:p>
            <a:r>
              <a:rPr lang="ru-RU" sz="1600" dirty="0" smtClean="0"/>
              <a:t>      -наличие самовольных уходов из дома, бродяжничество;</a:t>
            </a:r>
            <a:endParaRPr lang="ru-RU" sz="1600" dirty="0" smtClean="0"/>
          </a:p>
          <a:p>
            <a:r>
              <a:rPr lang="ru-RU" sz="1600" dirty="0" smtClean="0"/>
              <a:t>      -проявление агрессии (физической или вербальной) по отношению к другим (либо к животным), склонность к насилию. Оппозиционные установки (спорит, отказывается), либо негативизм (делает наоборот);</a:t>
            </a:r>
            <a:endParaRPr lang="ru-RU" sz="1600" dirty="0" smtClean="0"/>
          </a:p>
          <a:p>
            <a:r>
              <a:rPr lang="ru-RU" sz="1600" dirty="0" smtClean="0"/>
              <a:t>-отношение к курению, алкоголю, наркотикам, другим  </a:t>
            </a:r>
            <a:r>
              <a:rPr lang="ru-RU" sz="1600" dirty="0" err="1" smtClean="0"/>
              <a:t>психоактивным</a:t>
            </a:r>
            <a:r>
              <a:rPr lang="ru-RU" sz="1600" dirty="0" smtClean="0"/>
              <a:t> веществам (пробы, регулярное употребление, интерес, стремление, зависимость);</a:t>
            </a:r>
            <a:endParaRPr lang="ru-RU" sz="1600" dirty="0" smtClean="0"/>
          </a:p>
          <a:p>
            <a:r>
              <a:rPr lang="ru-RU" sz="1600" dirty="0" smtClean="0"/>
              <a:t>       -сквернословие;</a:t>
            </a:r>
            <a:endParaRPr lang="ru-RU" sz="1600" dirty="0" smtClean="0"/>
          </a:p>
          <a:p>
            <a:r>
              <a:rPr lang="ru-RU" sz="1600" dirty="0" smtClean="0"/>
              <a:t>       - проявления злости или ненависти к окружающим (конкретизировать);</a:t>
            </a:r>
            <a:endParaRPr lang="ru-RU" sz="1600" dirty="0" smtClean="0"/>
          </a:p>
          <a:p>
            <a:r>
              <a:rPr lang="ru-RU" sz="1600" dirty="0" smtClean="0"/>
              <a:t>       -отношение  к компьютерным играм (равнодушен, проявляет интерес, зависим);</a:t>
            </a:r>
            <a:endParaRPr lang="ru-RU" sz="1600" dirty="0" smtClean="0"/>
          </a:p>
          <a:p>
            <a:r>
              <a:rPr lang="ru-RU" sz="1600" dirty="0" smtClean="0"/>
              <a:t>        -повышенная внушаемость (влияние авторитетов, </a:t>
            </a:r>
            <a:r>
              <a:rPr lang="ru-RU" sz="1600" dirty="0" err="1" smtClean="0"/>
              <a:t>дисфункциональных</a:t>
            </a:r>
            <a:r>
              <a:rPr lang="ru-RU" sz="1600" dirty="0" smtClean="0"/>
              <a:t> групп сверстников, подверженность влиянию моды, средств массовой информации и др.).</a:t>
            </a:r>
            <a:endParaRPr lang="ru-RU" sz="1600" dirty="0" smtClean="0"/>
          </a:p>
          <a:p>
            <a:r>
              <a:rPr lang="ru-RU" sz="1600" b="1" i="1" dirty="0" smtClean="0"/>
              <a:t>13. </a:t>
            </a:r>
            <a:r>
              <a:rPr lang="ru-RU" sz="1600" b="1" i="1" dirty="0" err="1" smtClean="0"/>
              <a:t>Дезадаптивные</a:t>
            </a:r>
            <a:r>
              <a:rPr lang="ru-RU" sz="1600" b="1" i="1" dirty="0" smtClean="0"/>
              <a:t> черты личности</a:t>
            </a:r>
            <a:r>
              <a:rPr lang="ru-RU" sz="1600" b="1" dirty="0" smtClean="0"/>
              <a:t> </a:t>
            </a:r>
            <a:r>
              <a:rPr lang="ru-RU" sz="1600" dirty="0" smtClean="0"/>
              <a:t>(конкретизировать).</a:t>
            </a:r>
            <a:endParaRPr lang="ru-RU" sz="1600" dirty="0" smtClean="0"/>
          </a:p>
          <a:p>
            <a:r>
              <a:rPr lang="ru-RU" sz="1600" b="1" i="1" dirty="0" smtClean="0"/>
              <a:t>14. Информация о проведении индивидуальной профилактической работы (конкретизировать).</a:t>
            </a:r>
            <a:endParaRPr lang="ru-RU" sz="1600" b="1" dirty="0" smtClean="0"/>
          </a:p>
          <a:p>
            <a:endParaRPr lang="ru-RU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400" y="457200"/>
            <a:ext cx="7498080" cy="4800600"/>
          </a:xfrm>
        </p:spPr>
        <p:txBody>
          <a:bodyPr>
            <a:normAutofit/>
          </a:bodyPr>
          <a:lstStyle/>
          <a:p>
            <a:r>
              <a:rPr lang="ru-RU" sz="1800" b="1" i="1" dirty="0" smtClean="0"/>
              <a:t>15. Общий вывод</a:t>
            </a:r>
            <a:r>
              <a:rPr lang="ru-RU" sz="1800" i="1" dirty="0" smtClean="0"/>
              <a:t> </a:t>
            </a:r>
            <a:r>
              <a:rPr lang="ru-RU" sz="1800" dirty="0" smtClean="0"/>
              <a:t>о необходимости уточнения, изменения, подтверждения образовательного маршрута, создания условий для коррекции нарушений развития и социальной адаптации или условий проведения индивидуальной профилактической работы.</a:t>
            </a:r>
            <a:endParaRPr lang="ru-RU" sz="1800" dirty="0" smtClean="0"/>
          </a:p>
          <a:p>
            <a:endParaRPr lang="ru-RU" sz="1800" dirty="0" smtClean="0"/>
          </a:p>
          <a:p>
            <a:r>
              <a:rPr lang="ru-RU" sz="1800" b="1" dirty="0" smtClean="0"/>
              <a:t>Дата составления документа:</a:t>
            </a:r>
            <a:endParaRPr lang="ru-RU" sz="1800" b="1" dirty="0" smtClean="0"/>
          </a:p>
          <a:p>
            <a:pPr>
              <a:buNone/>
            </a:pPr>
            <a:r>
              <a:rPr lang="ru-RU" sz="1800" b="1" dirty="0" smtClean="0"/>
              <a:t> </a:t>
            </a:r>
            <a:endParaRPr lang="ru-RU" sz="1800" b="1" dirty="0" smtClean="0"/>
          </a:p>
          <a:p>
            <a:r>
              <a:rPr lang="ru-RU" sz="1800" b="1" dirty="0" smtClean="0"/>
              <a:t>Подпись составителя:</a:t>
            </a:r>
            <a:endParaRPr lang="ru-RU" sz="1800" b="1" dirty="0" smtClean="0"/>
          </a:p>
          <a:p>
            <a:endParaRPr lang="ru-RU" sz="1800" dirty="0" smtClean="0"/>
          </a:p>
          <a:p>
            <a:endParaRPr lang="ru-RU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0145" y="274955"/>
            <a:ext cx="7773670" cy="2472055"/>
          </a:xfrm>
        </p:spPr>
        <p:txBody>
          <a:bodyPr>
            <a:normAutofit fontScale="90000"/>
          </a:bodyPr>
          <a:p>
            <a:r>
              <a:rPr lang="ru-RU" altLang="en-US" sz="2400" b="1"/>
              <a:t>Трудности усвоения учебной программы:</a:t>
            </a:r>
            <a:br>
              <a:rPr lang="ru-RU" altLang="en-US" sz="2400"/>
            </a:br>
            <a:br>
              <a:rPr lang="ru-RU" altLang="en-US" sz="2400"/>
            </a:br>
            <a:r>
              <a:rPr lang="ru-RU" altLang="en-US" sz="2400"/>
              <a:t>- </a:t>
            </a:r>
            <a:r>
              <a:rPr lang="ru-RU" altLang="en-US" sz="24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подробно описать какие трудности испытывает учащийся в усвоении учебной программы (математика, русский-казахский язык);</a:t>
            </a:r>
            <a:br>
              <a:rPr lang="ru-RU" altLang="en-US" sz="24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altLang="en-US" sz="24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altLang="en-US" sz="24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какая работа </a:t>
            </a:r>
            <a:r>
              <a:rPr lang="ru-RU" altLang="en-US" sz="24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по преодолению имеющихся трудностей </a:t>
            </a:r>
            <a:r>
              <a:rPr lang="ru-RU" altLang="en-US" sz="24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была проведена учителем, службой СППС.</a:t>
            </a:r>
            <a:endParaRPr lang="ru-RU" altLang="en-US" sz="24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219200" y="3505200"/>
            <a:ext cx="7498080" cy="1770380"/>
          </a:xfrm>
        </p:spPr>
        <p:txBody>
          <a:bodyPr>
            <a:normAutofit fontScale="90000"/>
          </a:bodyPr>
          <a:p>
            <a:pPr marL="82550" indent="0">
              <a:buNone/>
            </a:pPr>
            <a:r>
              <a:rPr lang="ru-RU" alt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Нарушение поведения (для предоставления ассистента-педагога):</a:t>
            </a:r>
            <a:endParaRPr lang="ru-RU" alt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2550" indent="0">
              <a:buNone/>
            </a:pPr>
            <a:endParaRPr lang="ru-RU" alt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2550" indent="0">
              <a:buNone/>
            </a:pPr>
            <a:r>
              <a:rPr lang="ru-RU" altLang="en-US" sz="20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- подробно описать как проявляется дезадаптивное поведение;</a:t>
            </a:r>
            <a:endParaRPr lang="ru-RU" altLang="en-US" sz="20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marL="82550" indent="0">
              <a:buNone/>
            </a:pPr>
            <a:r>
              <a:rPr lang="ru-RU" altLang="en-US" sz="20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- как оно влияет на ведение учебного процесса в классе;</a:t>
            </a:r>
            <a:endParaRPr lang="ru-RU" altLang="en-US" sz="20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marL="82550" indent="0">
              <a:buNone/>
            </a:pPr>
            <a:r>
              <a:rPr lang="ru-RU" altLang="en-US" sz="2000">
                <a:effectLst/>
              </a:rPr>
              <a:t>- какая работа была проведена учителем, психологом, службой СППС.</a:t>
            </a:r>
            <a:endParaRPr lang="ru-RU" altLang="en-US" sz="2000">
              <a:effectLst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4260" y="274955"/>
            <a:ext cx="7869555" cy="2840355"/>
          </a:xfrm>
        </p:spPr>
        <p:txBody>
          <a:bodyPr>
            <a:normAutofit/>
          </a:bodyPr>
          <a:lstStyle/>
          <a:p>
            <a:pPr algn="l"/>
            <a:r>
              <a:rPr lang="ru-RU" sz="2000" b="1"/>
              <a:t>Замечания по написанию характеристик:</a:t>
            </a:r>
            <a:br>
              <a:rPr lang="ru-RU" sz="1800" b="1"/>
            </a:br>
            <a:br>
              <a:rPr lang="ru-RU" sz="18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18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Не содержательные;</a:t>
            </a:r>
            <a:br>
              <a:rPr lang="ru-RU" sz="18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18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 Необъективные (в том числе из-за боязни конфликта с родителями);</a:t>
            </a:r>
            <a:br>
              <a:rPr lang="ru-RU" sz="18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18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Краткие;</a:t>
            </a:r>
            <a:br>
              <a:rPr lang="ru-RU" sz="18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18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 </a:t>
            </a:r>
            <a:r>
              <a:rPr lang="ru-RU" sz="18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Некорректные, не соответствуют особенностям ребёнка;</a:t>
            </a:r>
            <a:br>
              <a:rPr lang="ru-RU" sz="18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</a:br>
            <a:r>
              <a:rPr lang="ru-RU" sz="18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5. Дублируются с прошлого года, меняется только класс, содержание тоже.</a:t>
            </a:r>
            <a:br>
              <a:rPr lang="ru-RU" sz="1800">
                <a:sym typeface="+mn-ea"/>
              </a:rPr>
            </a:br>
            <a:r>
              <a:rPr lang="ru-RU" sz="18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6. В содержании не меняется даже имя ребёнка;</a:t>
            </a:r>
            <a:br>
              <a:rPr lang="ru-RU" sz="18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</a:br>
            <a:r>
              <a:rPr lang="ru-RU" sz="18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7. Характеристику пишет только психолог.</a:t>
            </a:r>
            <a:endParaRPr lang="ru-RU" sz="18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735" y="3115310"/>
            <a:ext cx="7498080" cy="2259965"/>
          </a:xfrm>
        </p:spPr>
        <p:txBody>
          <a:bodyPr>
            <a:normAutofit lnSpcReduction="10000"/>
          </a:bodyPr>
          <a:lstStyle/>
          <a:p>
            <a:pPr marL="82550" indent="0" algn="ctr">
              <a:buNone/>
            </a:pPr>
            <a:r>
              <a:rPr lang="ru-RU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Замечания по оформлению характеристик:</a:t>
            </a:r>
            <a:endParaRPr lang="ru-RU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  <a:p>
            <a:pPr marL="82550" indent="0" algn="l">
              <a:buNone/>
            </a:pPr>
            <a:br>
              <a:rPr lang="ru-RU" sz="2000">
                <a:sym typeface="+mn-ea"/>
              </a:rPr>
            </a:br>
            <a:r>
              <a:rPr lang="ru-RU" sz="2000">
                <a:sym typeface="+mn-ea"/>
              </a:rPr>
              <a:t>1. Не заверны дирректором, нет печатей организации;</a:t>
            </a:r>
            <a:br>
              <a:rPr lang="ru-RU" sz="2000">
                <a:sym typeface="+mn-ea"/>
              </a:rPr>
            </a:br>
            <a:r>
              <a:rPr lang="ru-RU" sz="2000">
                <a:sym typeface="+mn-ea"/>
              </a:rPr>
              <a:t>2. Нет подписей педагогов;</a:t>
            </a:r>
            <a:br>
              <a:rPr lang="ru-RU" sz="2000">
                <a:sym typeface="+mn-ea"/>
              </a:rPr>
            </a:br>
            <a:r>
              <a:rPr lang="ru-RU" sz="2000">
                <a:sym typeface="+mn-ea"/>
              </a:rPr>
              <a:t>3. Написаны от руки.</a:t>
            </a:r>
            <a:endParaRPr lang="ru-RU" sz="2000">
              <a:sym typeface="+mn-ea"/>
            </a:endParaRPr>
          </a:p>
          <a:p>
            <a:pPr marL="82550" indent="0" algn="l">
              <a:buNone/>
            </a:pPr>
            <a:r>
              <a:rPr lang="ru-RU" sz="2000">
                <a:sym typeface="+mn-ea"/>
              </a:rPr>
              <a:t>4. Отсутствие характеристик. </a:t>
            </a:r>
            <a:endParaRPr lang="ru-RU" sz="2000">
              <a:sym typeface="+mn-ea"/>
            </a:endParaRPr>
          </a:p>
          <a:p>
            <a:pPr algn="l"/>
            <a:endParaRPr lang="ru-RU" sz="2000" dirty="0"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r>
              <a:rPr lang="ru-RU" altLang="en-US" sz="2400"/>
              <a:t>Примеры характеристик</a:t>
            </a:r>
            <a:br>
              <a:rPr lang="ru-RU" altLang="en-US" sz="2400"/>
            </a:br>
            <a:br>
              <a:rPr lang="ru-RU" altLang="en-US" sz="2400"/>
            </a:br>
            <a:r>
              <a:rPr lang="ru-RU" altLang="en-US" sz="2400"/>
              <a:t>1 кл</a:t>
            </a:r>
            <a:endParaRPr lang="ru-RU" altLang="en-US" sz="2400"/>
          </a:p>
        </p:txBody>
      </p:sp>
      <p:pic>
        <p:nvPicPr>
          <p:cNvPr id="5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57200" y="2057400"/>
            <a:ext cx="8619490" cy="379095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0</TotalTime>
  <Words>7254</Words>
  <Application>WPS Presentation</Application>
  <PresentationFormat>Экран (4:3)</PresentationFormat>
  <Paragraphs>86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Arial</vt:lpstr>
      <vt:lpstr>SimSun</vt:lpstr>
      <vt:lpstr>Wingdings</vt:lpstr>
      <vt:lpstr>Wingdings 2</vt:lpstr>
      <vt:lpstr>Verdana</vt:lpstr>
      <vt:lpstr>Gill Sans MT</vt:lpstr>
      <vt:lpstr>Corbel</vt:lpstr>
      <vt:lpstr>Microsoft YaHei</vt:lpstr>
      <vt:lpstr>Arial Unicode MS</vt:lpstr>
      <vt:lpstr>Calibri</vt:lpstr>
      <vt:lpstr>Солнцестояние</vt:lpstr>
      <vt:lpstr>Особенности составления психолого-педагогических характеристик для передоставления ПМПК </vt:lpstr>
      <vt:lpstr> Структура характеристики на обучающегося   Психолого-педагогическая характеристика на …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Замечания по написанию характеристик: 1 Необъективные; 2. Краткие; 3. Некорректные, не соответствуют особенностям ребёнка; 4. Дублируются с прошлого года, меняется только класс, содержание тоже. 5. </vt:lpstr>
      <vt:lpstr>Примеры характеристик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Asus</cp:lastModifiedBy>
  <cp:revision>25</cp:revision>
  <dcterms:created xsi:type="dcterms:W3CDTF">2025-04-30T03:04:00Z</dcterms:created>
  <dcterms:modified xsi:type="dcterms:W3CDTF">2025-04-30T11:53:53Z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CA07FAECC2FD4226888D0FD6687ADEA6_12</vt:lpwstr>
  </property>
  <property fmtid="{D5CDD505-2E9C-101B-9397-08002B2CF9AE}" pid="3" name="KSOProductBuildVer">
    <vt:lpwstr>1049-12.2.0.20795</vt:lpwstr>
  </property>
</Properties>
</file>